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9" r:id="rId2"/>
    <p:sldId id="270" r:id="rId3"/>
    <p:sldId id="271" r:id="rId4"/>
    <p:sldId id="278" r:id="rId5"/>
    <p:sldId id="283" r:id="rId6"/>
    <p:sldId id="272" r:id="rId7"/>
    <p:sldId id="284" r:id="rId8"/>
    <p:sldId id="280" r:id="rId9"/>
    <p:sldId id="273" r:id="rId10"/>
    <p:sldId id="274" r:id="rId11"/>
    <p:sldId id="275" r:id="rId12"/>
    <p:sldId id="285" r:id="rId13"/>
    <p:sldId id="276" r:id="rId14"/>
    <p:sldId id="277" r:id="rId15"/>
    <p:sldId id="286" r:id="rId16"/>
    <p:sldId id="281" r:id="rId17"/>
  </p:sldIdLst>
  <p:sldSz cx="4572000" cy="7315200"/>
  <p:notesSz cx="9296400" cy="6881813"/>
  <p:defaultTextStyle>
    <a:defPPr>
      <a:defRPr lang="en-US"/>
    </a:defPPr>
    <a:lvl1pPr marL="0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0190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60380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90570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20759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50949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981139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11329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641519" algn="l" defTabSz="660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1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8" userDrawn="1">
          <p15:clr>
            <a:srgbClr val="A4A3A4"/>
          </p15:clr>
        </p15:guide>
        <p15:guide id="2" pos="29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75"/>
    <a:srgbClr val="000000"/>
    <a:srgbClr val="32B8DF"/>
    <a:srgbClr val="676C73"/>
    <a:srgbClr val="DA29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13" autoAdjust="0"/>
    <p:restoredTop sz="94660"/>
  </p:normalViewPr>
  <p:slideViewPr>
    <p:cSldViewPr>
      <p:cViewPr varScale="1">
        <p:scale>
          <a:sx n="79" d="100"/>
          <a:sy n="79" d="100"/>
        </p:scale>
        <p:origin x="2957" y="77"/>
      </p:cViewPr>
      <p:guideLst>
        <p:guide orient="horz" pos="2304"/>
        <p:guide pos="14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16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F75C016-CDAB-42ED-A172-25554C47A580}" type="datetimeFigureOut">
              <a:rPr lang="en-US" smtClean="0"/>
              <a:t>5/25/2015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90E9494-6143-464A-B048-7ABE0952E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5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025D4BA-50BD-4F78-BEBD-63F63B5FB842}" type="datetimeFigureOut">
              <a:rPr lang="en-US" smtClean="0"/>
              <a:t>5/25/2015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0" y="515938"/>
            <a:ext cx="16129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268861"/>
            <a:ext cx="7437119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F5B26EC-99FA-44DC-8DAA-B12D29896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8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1pPr>
    <a:lvl2pPr marL="330190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2pPr>
    <a:lvl3pPr marL="660380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3pPr>
    <a:lvl4pPr marL="990570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4pPr>
    <a:lvl5pPr marL="1320759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5pPr>
    <a:lvl6pPr marL="1650949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6pPr>
    <a:lvl7pPr marL="1981139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7pPr>
    <a:lvl8pPr marL="2311329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8pPr>
    <a:lvl9pPr marL="2641519" algn="l" defTabSz="66038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B26EC-99FA-44DC-8DAA-B12D29896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87"/>
            <a:ext cx="4572000" cy="1603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0199"/>
            <a:ext cx="4580253" cy="2499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/>
          <a:srcRect b="17462"/>
          <a:stretch/>
        </p:blipFill>
        <p:spPr>
          <a:xfrm rot="10800000">
            <a:off x="-21" y="4693920"/>
            <a:ext cx="4572000" cy="2621280"/>
          </a:xfrm>
          <a:prstGeom prst="rect">
            <a:avLst/>
          </a:prstGeom>
        </p:spPr>
      </p:pic>
      <p:sp>
        <p:nvSpPr>
          <p:cNvPr id="12" name="Shape 87"/>
          <p:cNvSpPr/>
          <p:nvPr userDrawn="1"/>
        </p:nvSpPr>
        <p:spPr>
          <a:xfrm>
            <a:off x="-21" y="4096000"/>
            <a:ext cx="4572000" cy="597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4876800"/>
            <a:ext cx="4000500" cy="36576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  <a:effectLst>
                  <a:glow rad="76200">
                    <a:schemeClr val="bg1">
                      <a:alpha val="73000"/>
                    </a:schemeClr>
                  </a:glow>
                </a:effectLst>
              </a:defRPr>
            </a:lvl1pPr>
            <a:lvl2pPr marL="285750" indent="0">
              <a:spcBef>
                <a:spcPts val="0"/>
              </a:spcBef>
              <a:buNone/>
              <a:defRPr/>
            </a:lvl2pPr>
            <a:lvl3pPr marL="571500" indent="0">
              <a:spcBef>
                <a:spcPts val="0"/>
              </a:spcBef>
              <a:buNone/>
              <a:defRPr/>
            </a:lvl3pPr>
            <a:lvl4pPr marL="857250" indent="0">
              <a:spcBef>
                <a:spcPts val="0"/>
              </a:spcBef>
              <a:buNone/>
              <a:defRPr/>
            </a:lvl4pPr>
            <a:lvl5pPr marL="11430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 smtClean="0"/>
              <a:t>Document Title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32365226"/>
              </p:ext>
            </p:extLst>
          </p:nvPr>
        </p:nvGraphicFramePr>
        <p:xfrm>
          <a:off x="285750" y="6400800"/>
          <a:ext cx="3976688" cy="463296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988344"/>
                <a:gridCol w="1988344"/>
              </a:tblGrid>
              <a:tr h="463296">
                <a:tc>
                  <a:txBody>
                    <a:bodyPr/>
                    <a:lstStyle/>
                    <a:p>
                      <a:pPr marL="171450" lvl="0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en-US" sz="7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Businesses Community</a:t>
                      </a:r>
                    </a:p>
                    <a:p>
                      <a:pPr marL="171450" lvl="0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en-US" sz="7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Service Community</a:t>
                      </a:r>
                    </a:p>
                    <a:p>
                      <a:pPr marL="171450" lvl="0" indent="-171450" rtl="0">
                        <a:buFont typeface="Arial" panose="020B0604020202020204" pitchFamily="34" charset="0"/>
                        <a:buChar char="•"/>
                      </a:pPr>
                      <a:r>
                        <a:rPr lang="en-US" sz="7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Government Community</a:t>
                      </a:r>
                    </a:p>
                  </a:txBody>
                  <a:tcPr marL="57150" marR="57150" marT="36576" marB="36576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71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chemeClr val="tx1"/>
                          </a:solidFill>
                        </a:rPr>
                        <a:t>Purpose:</a:t>
                      </a:r>
                      <a:r>
                        <a:rPr lang="en-US" sz="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Public</a:t>
                      </a:r>
                      <a:r>
                        <a:rPr lang="en-US" sz="7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 Private Partnerships</a:t>
                      </a:r>
                      <a:endParaRPr lang="en-US" sz="7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  <a:p>
                      <a:r>
                        <a:rPr lang="en-US" sz="700" b="0" dirty="0" smtClean="0">
                          <a:solidFill>
                            <a:schemeClr val="tx1"/>
                          </a:solidFill>
                        </a:rPr>
                        <a:t>Called by the Reno Initiative</a:t>
                      </a:r>
                      <a:r>
                        <a:rPr lang="en-US" sz="700" b="0" baseline="0" dirty="0" smtClean="0">
                          <a:solidFill>
                            <a:schemeClr val="tx1"/>
                          </a:solidFill>
                        </a:rPr>
                        <a:t> for Shelter &amp; Equality</a:t>
                      </a:r>
                    </a:p>
                    <a:p>
                      <a:r>
                        <a:rPr lang="en-US" sz="700" b="0" dirty="0" smtClean="0">
                          <a:solidFill>
                            <a:schemeClr val="tx1"/>
                          </a:solidFill>
                        </a:rPr>
                        <a:t>Hosted by the Morris Burner Hotel</a:t>
                      </a:r>
                    </a:p>
                  </a:txBody>
                  <a:tcPr marL="57150" marR="57150" marT="36576" marB="36576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5750" y="5242560"/>
            <a:ext cx="4000500" cy="304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700" baseline="0">
                <a:solidFill>
                  <a:schemeClr val="accent1"/>
                </a:solidFill>
                <a:effectLst>
                  <a:glow rad="76200">
                    <a:schemeClr val="bg1">
                      <a:alpha val="73000"/>
                    </a:schemeClr>
                  </a:glow>
                </a:effectLst>
              </a:defRPr>
            </a:lvl1pPr>
            <a:lvl2pPr marL="285750" indent="0">
              <a:spcBef>
                <a:spcPts val="0"/>
              </a:spcBef>
              <a:buNone/>
              <a:defRPr/>
            </a:lvl2pPr>
            <a:lvl3pPr marL="571500" indent="0">
              <a:spcBef>
                <a:spcPts val="0"/>
              </a:spcBef>
              <a:buNone/>
              <a:defRPr/>
            </a:lvl3pPr>
            <a:lvl4pPr marL="857250" indent="0">
              <a:spcBef>
                <a:spcPts val="0"/>
              </a:spcBef>
              <a:buNone/>
              <a:defRPr/>
            </a:lvl4pPr>
            <a:lvl5pPr marL="11430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 smtClean="0"/>
              <a:t>By…..</a:t>
            </a:r>
            <a:endParaRPr lang="en-US" dirty="0"/>
          </a:p>
        </p:txBody>
      </p:sp>
      <p:sp>
        <p:nvSpPr>
          <p:cNvPr id="16" name="Shape 92"/>
          <p:cNvSpPr txBox="1"/>
          <p:nvPr userDrawn="1"/>
        </p:nvSpPr>
        <p:spPr>
          <a:xfrm>
            <a:off x="285750" y="4096000"/>
            <a:ext cx="4000500" cy="59792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lnSpc>
                <a:spcPct val="80000"/>
              </a:lnSpc>
              <a:buNone/>
            </a:pPr>
            <a:r>
              <a:rPr lang="en-US" sz="225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East 4</a:t>
            </a:r>
            <a:r>
              <a:rPr lang="en-US" sz="2250" b="1" baseline="30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25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Street</a:t>
            </a:r>
          </a:p>
          <a:p>
            <a:pPr lvl="0" rtl="0">
              <a:lnSpc>
                <a:spcPct val="80000"/>
              </a:lnSpc>
              <a:buNone/>
            </a:pPr>
            <a:r>
              <a:rPr lang="en-US" sz="1125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Neighborhood</a:t>
            </a:r>
            <a:r>
              <a:rPr lang="en-US" sz="1125" b="1" baseline="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Solutions</a:t>
            </a:r>
            <a:endParaRPr lang="en-US" sz="1125" b="1" dirty="0" smtClean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80"/>
          <p:cNvSpPr txBox="1"/>
          <p:nvPr userDrawn="1"/>
        </p:nvSpPr>
        <p:spPr>
          <a:xfrm>
            <a:off x="285750" y="6949440"/>
            <a:ext cx="4000500" cy="36576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algn="just" rtl="0">
              <a:buNone/>
            </a:pPr>
            <a:r>
              <a:rPr lang="en-US" sz="70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This information has been gathered from public records to be helpful in addressing the conditions on East</a:t>
            </a:r>
            <a:r>
              <a:rPr lang="en-US" sz="700" baseline="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 4</a:t>
            </a:r>
            <a:r>
              <a:rPr lang="en-US" sz="700" baseline="3000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700" baseline="0" dirty="0" smtClean="0">
                <a:solidFill>
                  <a:schemeClr val="accent4"/>
                </a:solidFill>
                <a:latin typeface="+mn-lt"/>
                <a:ea typeface="Calibri"/>
                <a:cs typeface="Calibri"/>
                <a:sym typeface="Calibri"/>
              </a:rPr>
              <a:t> Street. This  FIRST DRAFT has been prepared for discussion only and is not a contract. No information has been gathered for your specific use. Always verify information before making a decision.</a:t>
            </a:r>
            <a:endParaRPr lang="en-US" sz="700" dirty="0" smtClean="0">
              <a:solidFill>
                <a:schemeClr val="accent4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74932"/>
            <a:ext cx="2118944" cy="25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4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3" y="351628"/>
            <a:ext cx="475974" cy="57690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85750" y="1889760"/>
            <a:ext cx="4000500" cy="493776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63"/>
              </a:spcBef>
              <a:buSzPct val="25000"/>
              <a:buFont typeface="Calibri" panose="020F0502020204030204" pitchFamily="34" charset="0"/>
              <a:buChar char=" "/>
              <a:defRPr sz="900" b="0">
                <a:solidFill>
                  <a:schemeClr val="tx1"/>
                </a:solidFill>
              </a:defRPr>
            </a:lvl1pPr>
            <a:lvl2pPr marL="171450" indent="-114300">
              <a:spcBef>
                <a:spcPts val="63"/>
              </a:spcBef>
              <a:buFont typeface="Arial" panose="020B0604020202020204" pitchFamily="34" charset="0"/>
              <a:buChar char="•"/>
              <a:defRPr sz="900" b="0">
                <a:solidFill>
                  <a:schemeClr val="tx1"/>
                </a:solidFill>
              </a:defRPr>
            </a:lvl2pPr>
            <a:lvl3pPr marL="342900" indent="-114300">
              <a:spcBef>
                <a:spcPts val="63"/>
              </a:spcBef>
              <a:defRPr sz="900" b="0">
                <a:solidFill>
                  <a:schemeClr val="tx1"/>
                </a:solidFill>
              </a:defRPr>
            </a:lvl3pPr>
            <a:lvl4pPr marL="514350" indent="-114300">
              <a:spcBef>
                <a:spcPts val="63"/>
              </a:spcBef>
              <a:buFont typeface="Arial" panose="020B0604020202020204" pitchFamily="34" charset="0"/>
              <a:buChar char="•"/>
              <a:defRPr sz="900" b="0">
                <a:solidFill>
                  <a:schemeClr val="tx1"/>
                </a:solidFill>
              </a:defRPr>
            </a:lvl4pPr>
            <a:lvl5pPr marL="685800" indent="-114300">
              <a:spcBef>
                <a:spcPts val="63"/>
              </a:spcBef>
              <a:buFont typeface="Arial" panose="020B0604020202020204" pitchFamily="34" charset="0"/>
              <a:buChar char="•"/>
              <a:defRPr sz="9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Title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hape 83"/>
          <p:cNvSpPr/>
          <p:nvPr userDrawn="1"/>
        </p:nvSpPr>
        <p:spPr>
          <a:xfrm rot="10800000">
            <a:off x="3" y="0"/>
            <a:ext cx="4572000" cy="243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18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285750" y="1402080"/>
            <a:ext cx="4000500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19" name="Shape 80"/>
          <p:cNvSpPr txBox="1"/>
          <p:nvPr userDrawn="1"/>
        </p:nvSpPr>
        <p:spPr>
          <a:xfrm>
            <a:off x="285750" y="7010400"/>
            <a:ext cx="4000500" cy="3048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625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625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625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First Draft</a:t>
            </a:r>
            <a:endParaRPr lang="en-US" sz="625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900906" y="833120"/>
            <a:ext cx="3671094" cy="14224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3">
              <a:solidFill>
                <a:schemeClr val="tx1"/>
              </a:solidFill>
            </a:endParaRPr>
          </a:p>
        </p:txBody>
      </p:sp>
      <p:sp>
        <p:nvSpPr>
          <p:cNvPr id="13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904878" y="388982"/>
            <a:ext cx="3667125" cy="3048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2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85750" indent="0" rtl="0">
              <a:buFont typeface="Calibri"/>
              <a:buNone/>
              <a:defRPr sz="1250" b="1"/>
            </a:lvl2pPr>
            <a:lvl3pPr marL="571500" indent="0" rtl="0">
              <a:buFont typeface="Calibri"/>
              <a:buNone/>
              <a:defRPr sz="1125" b="1"/>
            </a:lvl3pPr>
            <a:lvl4pPr marL="857250" indent="0" rtl="0">
              <a:buFont typeface="Calibri"/>
              <a:buNone/>
              <a:defRPr sz="1000" b="1"/>
            </a:lvl4pPr>
            <a:lvl5pPr marL="1143000" indent="0" rtl="0">
              <a:buFont typeface="Calibri"/>
              <a:buNone/>
              <a:defRPr sz="1000" b="1"/>
            </a:lvl5pPr>
            <a:lvl6pPr marL="1428750" indent="0" rtl="0">
              <a:buFont typeface="Calibri"/>
              <a:buNone/>
              <a:defRPr sz="1000" b="1"/>
            </a:lvl6pPr>
            <a:lvl7pPr marL="1714500" indent="0" rtl="0">
              <a:buFont typeface="Calibri"/>
              <a:buNone/>
              <a:defRPr sz="1000" b="1"/>
            </a:lvl7pPr>
            <a:lvl8pPr marL="2000250" indent="0" rtl="0">
              <a:buFont typeface="Calibri"/>
              <a:buNone/>
              <a:defRPr sz="1000" b="1"/>
            </a:lvl8pPr>
            <a:lvl9pPr marL="2286000" indent="0" rtl="0">
              <a:buFont typeface="Calibri"/>
              <a:buNone/>
              <a:defRPr sz="10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6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80"/>
          <p:cNvSpPr txBox="1"/>
          <p:nvPr userDrawn="1"/>
        </p:nvSpPr>
        <p:spPr>
          <a:xfrm>
            <a:off x="904875" y="388982"/>
            <a:ext cx="3667125" cy="304800"/>
          </a:xfrm>
          <a:prstGeom prst="rect">
            <a:avLst/>
          </a:prstGeom>
          <a:noFill/>
        </p:spPr>
        <p:txBody>
          <a:bodyPr lIns="27432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1200" b="1" dirty="0" smtClean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Table of Contents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85750" y="1889760"/>
            <a:ext cx="4000500" cy="493776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63"/>
              </a:spcBef>
              <a:buSzPct val="25000"/>
              <a:buFont typeface="Calibri" panose="020F0502020204030204" pitchFamily="34" charset="0"/>
              <a:buChar char=" "/>
              <a:defRPr sz="900" b="1">
                <a:solidFill>
                  <a:schemeClr val="tx1"/>
                </a:solidFill>
              </a:defRPr>
            </a:lvl1pPr>
            <a:lvl2pPr marL="171450" indent="-114300">
              <a:spcBef>
                <a:spcPts val="63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2900" indent="-114300">
              <a:spcBef>
                <a:spcPts val="63"/>
              </a:spcBef>
              <a:defRPr sz="900">
                <a:solidFill>
                  <a:schemeClr val="tx1"/>
                </a:solidFill>
              </a:defRPr>
            </a:lvl3pPr>
            <a:lvl4pPr marL="514350" indent="-114300">
              <a:spcBef>
                <a:spcPts val="63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685800" indent="-114300">
              <a:spcBef>
                <a:spcPts val="63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Title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hape 83"/>
          <p:cNvSpPr/>
          <p:nvPr userDrawn="1"/>
        </p:nvSpPr>
        <p:spPr>
          <a:xfrm rot="10800000">
            <a:off x="3" y="0"/>
            <a:ext cx="4572000" cy="2438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18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285750" y="1402080"/>
            <a:ext cx="4000500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19" name="Shape 80"/>
          <p:cNvSpPr txBox="1"/>
          <p:nvPr userDrawn="1"/>
        </p:nvSpPr>
        <p:spPr>
          <a:xfrm>
            <a:off x="285750" y="7010400"/>
            <a:ext cx="4000500" cy="3048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625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625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625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First Draft</a:t>
            </a:r>
            <a:endParaRPr lang="en-US" sz="625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900906" y="833120"/>
            <a:ext cx="3671094" cy="14224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3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3" y="351628"/>
            <a:ext cx="475974" cy="5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9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285750" y="1402080"/>
            <a:ext cx="4000500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175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57450" y="2011680"/>
            <a:ext cx="1828800" cy="1463040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012623"/>
            <a:ext cx="2000250" cy="146303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625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1" name="Shape 83"/>
          <p:cNvSpPr/>
          <p:nvPr userDrawn="1"/>
        </p:nvSpPr>
        <p:spPr>
          <a:xfrm rot="10800000">
            <a:off x="285750" y="1901952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57450" y="3718560"/>
            <a:ext cx="1828800" cy="1463040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3717813"/>
            <a:ext cx="2000250" cy="146303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625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7" name="Shape 83"/>
          <p:cNvSpPr/>
          <p:nvPr userDrawn="1"/>
        </p:nvSpPr>
        <p:spPr>
          <a:xfrm rot="10800000">
            <a:off x="285750" y="3607142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457450" y="5425440"/>
            <a:ext cx="1828800" cy="1463040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285750" y="5423003"/>
            <a:ext cx="2000250" cy="1463038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625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32" name="Shape 83"/>
          <p:cNvSpPr/>
          <p:nvPr userDrawn="1"/>
        </p:nvSpPr>
        <p:spPr>
          <a:xfrm rot="10800000">
            <a:off x="285750" y="5312333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39" name="Shape 80"/>
          <p:cNvSpPr txBox="1"/>
          <p:nvPr userDrawn="1"/>
        </p:nvSpPr>
        <p:spPr>
          <a:xfrm>
            <a:off x="285750" y="7010400"/>
            <a:ext cx="4000500" cy="3048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625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625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625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First Draft</a:t>
            </a:r>
            <a:endParaRPr lang="en-US" sz="625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Shape 83"/>
          <p:cNvSpPr/>
          <p:nvPr userDrawn="1"/>
        </p:nvSpPr>
        <p:spPr>
          <a:xfrm rot="10800000">
            <a:off x="3" y="0"/>
            <a:ext cx="4572000" cy="243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20" name="Freeform 19"/>
          <p:cNvSpPr/>
          <p:nvPr userDrawn="1"/>
        </p:nvSpPr>
        <p:spPr>
          <a:xfrm>
            <a:off x="900906" y="833120"/>
            <a:ext cx="3671094" cy="14224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3">
              <a:solidFill>
                <a:schemeClr val="tx1"/>
              </a:solidFill>
            </a:endParaRPr>
          </a:p>
        </p:txBody>
      </p:sp>
      <p:sp>
        <p:nvSpPr>
          <p:cNvPr id="24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904878" y="388982"/>
            <a:ext cx="3667125" cy="3048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2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85750" indent="0" rtl="0">
              <a:buFont typeface="Calibri"/>
              <a:buNone/>
              <a:defRPr sz="1250" b="1"/>
            </a:lvl2pPr>
            <a:lvl3pPr marL="571500" indent="0" rtl="0">
              <a:buFont typeface="Calibri"/>
              <a:buNone/>
              <a:defRPr sz="1125" b="1"/>
            </a:lvl3pPr>
            <a:lvl4pPr marL="857250" indent="0" rtl="0">
              <a:buFont typeface="Calibri"/>
              <a:buNone/>
              <a:defRPr sz="1000" b="1"/>
            </a:lvl4pPr>
            <a:lvl5pPr marL="1143000" indent="0" rtl="0">
              <a:buFont typeface="Calibri"/>
              <a:buNone/>
              <a:defRPr sz="1000" b="1"/>
            </a:lvl5pPr>
            <a:lvl6pPr marL="1428750" indent="0" rtl="0">
              <a:buFont typeface="Calibri"/>
              <a:buNone/>
              <a:defRPr sz="1000" b="1"/>
            </a:lvl6pPr>
            <a:lvl7pPr marL="1714500" indent="0" rtl="0">
              <a:buFont typeface="Calibri"/>
              <a:buNone/>
              <a:defRPr sz="1000" b="1"/>
            </a:lvl7pPr>
            <a:lvl8pPr marL="2000250" indent="0" rtl="0">
              <a:buFont typeface="Calibri"/>
              <a:buNone/>
              <a:defRPr sz="1000" b="1"/>
            </a:lvl8pPr>
            <a:lvl9pPr marL="2286000" indent="0" rtl="0">
              <a:buFont typeface="Calibri"/>
              <a:buNone/>
              <a:defRPr sz="10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3" y="351628"/>
            <a:ext cx="475974" cy="5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285750" y="1402080"/>
            <a:ext cx="4000500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20" name="Shape 83"/>
          <p:cNvSpPr/>
          <p:nvPr userDrawn="1"/>
        </p:nvSpPr>
        <p:spPr>
          <a:xfrm rot="10800000">
            <a:off x="285750" y="1901952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57450" y="4605913"/>
            <a:ext cx="1828800" cy="2299786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285750" y="4588731"/>
            <a:ext cx="2000250" cy="2299001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26" name="Shape 83"/>
          <p:cNvSpPr/>
          <p:nvPr userDrawn="1"/>
        </p:nvSpPr>
        <p:spPr>
          <a:xfrm rot="10800000">
            <a:off x="285750" y="4450080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36" name="Shape 80"/>
          <p:cNvSpPr txBox="1"/>
          <p:nvPr userDrawn="1"/>
        </p:nvSpPr>
        <p:spPr>
          <a:xfrm>
            <a:off x="285750" y="7010400"/>
            <a:ext cx="4000500" cy="3048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625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625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625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First Draft</a:t>
            </a:r>
            <a:endParaRPr lang="en-US" sz="625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57450" y="2027432"/>
            <a:ext cx="1828800" cy="2299786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028374"/>
            <a:ext cx="2000250" cy="2299786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16" name="Shape 83"/>
          <p:cNvSpPr/>
          <p:nvPr userDrawn="1"/>
        </p:nvSpPr>
        <p:spPr>
          <a:xfrm rot="10800000">
            <a:off x="3" y="0"/>
            <a:ext cx="4572000" cy="243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17" name="Freeform 16"/>
          <p:cNvSpPr/>
          <p:nvPr userDrawn="1"/>
        </p:nvSpPr>
        <p:spPr>
          <a:xfrm>
            <a:off x="900906" y="833120"/>
            <a:ext cx="3671094" cy="14224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3">
              <a:solidFill>
                <a:schemeClr val="tx1"/>
              </a:solidFill>
            </a:endParaRPr>
          </a:p>
        </p:txBody>
      </p:sp>
      <p:sp>
        <p:nvSpPr>
          <p:cNvPr id="19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904878" y="388982"/>
            <a:ext cx="3667125" cy="3048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2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85750" indent="0" rtl="0">
              <a:buFont typeface="Calibri"/>
              <a:buNone/>
              <a:defRPr sz="1250" b="1"/>
            </a:lvl2pPr>
            <a:lvl3pPr marL="571500" indent="0" rtl="0">
              <a:buFont typeface="Calibri"/>
              <a:buNone/>
              <a:defRPr sz="1125" b="1"/>
            </a:lvl3pPr>
            <a:lvl4pPr marL="857250" indent="0" rtl="0">
              <a:buFont typeface="Calibri"/>
              <a:buNone/>
              <a:defRPr sz="1000" b="1"/>
            </a:lvl4pPr>
            <a:lvl5pPr marL="1143000" indent="0" rtl="0">
              <a:buFont typeface="Calibri"/>
              <a:buNone/>
              <a:defRPr sz="1000" b="1"/>
            </a:lvl5pPr>
            <a:lvl6pPr marL="1428750" indent="0" rtl="0">
              <a:buFont typeface="Calibri"/>
              <a:buNone/>
              <a:defRPr sz="1000" b="1"/>
            </a:lvl6pPr>
            <a:lvl7pPr marL="1714500" indent="0" rtl="0">
              <a:buFont typeface="Calibri"/>
              <a:buNone/>
              <a:defRPr sz="1000" b="1"/>
            </a:lvl7pPr>
            <a:lvl8pPr marL="2000250" indent="0" rtl="0">
              <a:buFont typeface="Calibri"/>
              <a:buNone/>
              <a:defRPr sz="1000" b="1"/>
            </a:lvl8pPr>
            <a:lvl9pPr marL="2286000" indent="0" rtl="0">
              <a:buFont typeface="Calibri"/>
              <a:buNone/>
              <a:defRPr sz="10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3" y="351628"/>
            <a:ext cx="475974" cy="5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2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62450" y="2040054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85749" y="2040950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45" name="Shape 83"/>
          <p:cNvSpPr/>
          <p:nvPr userDrawn="1"/>
        </p:nvSpPr>
        <p:spPr>
          <a:xfrm rot="10800000">
            <a:off x="285750" y="1901952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52" name="Shape 80"/>
          <p:cNvSpPr txBox="1"/>
          <p:nvPr userDrawn="1"/>
        </p:nvSpPr>
        <p:spPr>
          <a:xfrm>
            <a:off x="285750" y="7010400"/>
            <a:ext cx="4000500" cy="304800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/>
          <a:p>
            <a:pPr lvl="0" rtl="0">
              <a:buNone/>
            </a:pPr>
            <a:r>
              <a:rPr lang="en-US" sz="625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East 4</a:t>
            </a:r>
            <a:r>
              <a:rPr lang="en-US" sz="625" baseline="3000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-US" sz="625" baseline="0" dirty="0" smtClean="0">
                <a:solidFill>
                  <a:schemeClr val="accent1"/>
                </a:solidFill>
                <a:latin typeface="+mn-lt"/>
                <a:ea typeface="Calibri"/>
                <a:cs typeface="Calibri"/>
                <a:sym typeface="Calibri"/>
              </a:rPr>
              <a:t> Street First Draft</a:t>
            </a:r>
            <a:endParaRPr lang="en-US" sz="625" dirty="0" smtClean="0">
              <a:solidFill>
                <a:schemeClr val="accen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3" name="Shape 83"/>
          <p:cNvSpPr/>
          <p:nvPr userDrawn="1"/>
        </p:nvSpPr>
        <p:spPr>
          <a:xfrm rot="10800000">
            <a:off x="285750" y="2935923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54" name="Shape 83"/>
          <p:cNvSpPr/>
          <p:nvPr userDrawn="1"/>
        </p:nvSpPr>
        <p:spPr>
          <a:xfrm rot="10800000">
            <a:off x="285750" y="3969894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55" name="Shape 83"/>
          <p:cNvSpPr/>
          <p:nvPr userDrawn="1"/>
        </p:nvSpPr>
        <p:spPr>
          <a:xfrm rot="10800000">
            <a:off x="285750" y="5003866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56" name="Shape 83"/>
          <p:cNvSpPr/>
          <p:nvPr userDrawn="1"/>
        </p:nvSpPr>
        <p:spPr>
          <a:xfrm rot="10800000">
            <a:off x="285750" y="6037836"/>
            <a:ext cx="4000500" cy="71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57150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57" name="Shape 36"/>
          <p:cNvSpPr txBox="1">
            <a:spLocks noGrp="1"/>
          </p:cNvSpPr>
          <p:nvPr>
            <p:ph type="title" hasCustomPrompt="1"/>
          </p:nvPr>
        </p:nvSpPr>
        <p:spPr>
          <a:xfrm>
            <a:off x="285750" y="1402080"/>
            <a:ext cx="4000500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algn="l" rtl="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dirty="0" smtClean="0"/>
              <a:t>Page Title</a:t>
            </a:r>
            <a:endParaRPr dirty="0"/>
          </a:p>
        </p:txBody>
      </p:sp>
      <p:sp>
        <p:nvSpPr>
          <p:cNvPr id="60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514217" y="2032699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61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37516" y="2033595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62450" y="3077807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63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285749" y="3078703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514217" y="3070453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65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2337516" y="3071349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462450" y="4112943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67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285749" y="4113838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6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514217" y="4105588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69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2337516" y="4106484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1462450" y="5142772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71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285749" y="5143668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3514217" y="5135418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73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2337516" y="5136314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462450" y="6172479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75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285749" y="6173375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6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3514217" y="6165125"/>
            <a:ext cx="772033" cy="839838"/>
          </a:xfrm>
          <a:prstGeom prst="rect">
            <a:avLst/>
          </a:prstGeom>
        </p:spPr>
        <p:txBody>
          <a:bodyPr/>
          <a:lstStyle>
            <a:lvl1pPr>
              <a:defRPr sz="563"/>
            </a:lvl1pPr>
          </a:lstStyle>
          <a:p>
            <a:endParaRPr lang="en-US" dirty="0"/>
          </a:p>
        </p:txBody>
      </p:sp>
      <p:sp>
        <p:nvSpPr>
          <p:cNvPr id="77" name="Text Placehold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2337516" y="6166021"/>
            <a:ext cx="1145123" cy="841976"/>
          </a:xfrm>
          <a:prstGeom prst="rect">
            <a:avLst/>
          </a:prstGeom>
        </p:spPr>
        <p:txBody>
          <a:bodyPr lIns="0" tIns="0" rIns="91440" bIns="0"/>
          <a:lstStyle>
            <a:lvl1pPr marL="0" indent="0" algn="just">
              <a:spcBef>
                <a:spcPts val="0"/>
              </a:spcBef>
              <a:buNone/>
              <a:defRPr sz="900" baseline="0">
                <a:solidFill>
                  <a:schemeClr val="tx1"/>
                </a:solidFill>
              </a:defRPr>
            </a:lvl1pPr>
            <a:lvl2pPr marL="285750" indent="0">
              <a:buNone/>
              <a:defRPr sz="625"/>
            </a:lvl2pPr>
            <a:lvl3pPr marL="571500" indent="0">
              <a:buNone/>
              <a:defRPr sz="625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</a:lstStyle>
          <a:p>
            <a:pPr lvl="0"/>
            <a:r>
              <a:rPr lang="en-US" dirty="0" smtClean="0"/>
              <a:t>Click to enter text</a:t>
            </a:r>
          </a:p>
        </p:txBody>
      </p:sp>
      <p:sp>
        <p:nvSpPr>
          <p:cNvPr id="78" name="Shape 83"/>
          <p:cNvSpPr/>
          <p:nvPr userDrawn="1"/>
        </p:nvSpPr>
        <p:spPr>
          <a:xfrm rot="10800000">
            <a:off x="3" y="0"/>
            <a:ext cx="4572000" cy="243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57141" tIns="57141" rIns="57141" bIns="57141" anchor="ctr" anchorCtr="0">
            <a:noAutofit/>
          </a:bodyPr>
          <a:lstStyle/>
          <a:p>
            <a:endParaRPr sz="813"/>
          </a:p>
        </p:txBody>
      </p:sp>
      <p:sp>
        <p:nvSpPr>
          <p:cNvPr id="79" name="Freeform 78"/>
          <p:cNvSpPr/>
          <p:nvPr userDrawn="1"/>
        </p:nvSpPr>
        <p:spPr>
          <a:xfrm>
            <a:off x="900906" y="833120"/>
            <a:ext cx="3671094" cy="142240"/>
          </a:xfrm>
          <a:custGeom>
            <a:avLst/>
            <a:gdLst>
              <a:gd name="connsiteX0" fmla="*/ 0 w 5816600"/>
              <a:gd name="connsiteY0" fmla="*/ 0 h 177800"/>
              <a:gd name="connsiteX1" fmla="*/ 5816600 w 5816600"/>
              <a:gd name="connsiteY1" fmla="*/ 0 h 177800"/>
              <a:gd name="connsiteX2" fmla="*/ 5816600 w 5816600"/>
              <a:gd name="connsiteY2" fmla="*/ 177800 h 177800"/>
              <a:gd name="connsiteX3" fmla="*/ 177800 w 5816600"/>
              <a:gd name="connsiteY3" fmla="*/ 177800 h 177800"/>
              <a:gd name="connsiteX4" fmla="*/ 0 w 5816600"/>
              <a:gd name="connsiteY4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177800">
                <a:moveTo>
                  <a:pt x="0" y="0"/>
                </a:moveTo>
                <a:lnTo>
                  <a:pt x="5816600" y="0"/>
                </a:lnTo>
                <a:lnTo>
                  <a:pt x="5816600" y="177800"/>
                </a:lnTo>
                <a:lnTo>
                  <a:pt x="177800" y="177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13">
              <a:solidFill>
                <a:schemeClr val="tx1"/>
              </a:solidFill>
            </a:endParaRPr>
          </a:p>
        </p:txBody>
      </p:sp>
      <p:sp>
        <p:nvSpPr>
          <p:cNvPr id="81" name="Shape 37"/>
          <p:cNvSpPr txBox="1">
            <a:spLocks noGrp="1"/>
          </p:cNvSpPr>
          <p:nvPr>
            <p:ph type="body" idx="1" hasCustomPrompt="1"/>
          </p:nvPr>
        </p:nvSpPr>
        <p:spPr>
          <a:xfrm>
            <a:off x="904878" y="388982"/>
            <a:ext cx="3667125" cy="304800"/>
          </a:xfrm>
          <a:prstGeom prst="rect">
            <a:avLst/>
          </a:prstGeom>
          <a:noFill/>
          <a:ln>
            <a:noFill/>
          </a:ln>
        </p:spPr>
        <p:txBody>
          <a:bodyPr lIns="274320" tIns="0" rIns="0" bIns="0" anchor="ctr" anchorCtr="0"/>
          <a:lstStyle>
            <a:lvl1pPr marL="0" indent="0" rtl="0">
              <a:buFont typeface="Calibri"/>
              <a:buNone/>
              <a:defRPr sz="1200" b="1" cap="none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85750" indent="0" rtl="0">
              <a:buFont typeface="Calibri"/>
              <a:buNone/>
              <a:defRPr sz="1250" b="1"/>
            </a:lvl2pPr>
            <a:lvl3pPr marL="571500" indent="0" rtl="0">
              <a:buFont typeface="Calibri"/>
              <a:buNone/>
              <a:defRPr sz="1125" b="1"/>
            </a:lvl3pPr>
            <a:lvl4pPr marL="857250" indent="0" rtl="0">
              <a:buFont typeface="Calibri"/>
              <a:buNone/>
              <a:defRPr sz="1000" b="1"/>
            </a:lvl4pPr>
            <a:lvl5pPr marL="1143000" indent="0" rtl="0">
              <a:buFont typeface="Calibri"/>
              <a:buNone/>
              <a:defRPr sz="1000" b="1"/>
            </a:lvl5pPr>
            <a:lvl6pPr marL="1428750" indent="0" rtl="0">
              <a:buFont typeface="Calibri"/>
              <a:buNone/>
              <a:defRPr sz="1000" b="1"/>
            </a:lvl6pPr>
            <a:lvl7pPr marL="1714500" indent="0" rtl="0">
              <a:buFont typeface="Calibri"/>
              <a:buNone/>
              <a:defRPr sz="1000" b="1"/>
            </a:lvl7pPr>
            <a:lvl8pPr marL="2000250" indent="0" rtl="0">
              <a:buFont typeface="Calibri"/>
              <a:buNone/>
              <a:defRPr sz="1000" b="1"/>
            </a:lvl8pPr>
            <a:lvl9pPr marL="2286000" indent="0" rtl="0">
              <a:buFont typeface="Calibri"/>
              <a:buNone/>
              <a:defRPr sz="1000" b="1"/>
            </a:lvl9pPr>
          </a:lstStyle>
          <a:p>
            <a:r>
              <a:rPr lang="en-US" dirty="0" smtClean="0"/>
              <a:t>Section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3" y="351628"/>
            <a:ext cx="475974" cy="5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9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5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55" r:id="rId3"/>
    <p:sldLayoutId id="2147483664" r:id="rId4"/>
    <p:sldLayoutId id="2147483668" r:id="rId5"/>
    <p:sldLayoutId id="2147483669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ctr" defTabSz="571500" rtl="0" eaLnBrk="1" latinLnBrk="0" hangingPunct="1"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5715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4344" indent="-178594" algn="l" defTabSz="5715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50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a-ncnn.org/northern-nevada" TargetMode="External"/><Relationship Id="rId3" Type="http://schemas.openxmlformats.org/officeDocument/2006/relationships/hyperlink" Target="http://www.positively4thstreet.org/" TargetMode="External"/><Relationship Id="rId7" Type="http://schemas.openxmlformats.org/officeDocument/2006/relationships/hyperlink" Target="http://portal.hud.gov/hudportal/HUD?src=/states/nevada/homeless/shelters" TargetMode="External"/><Relationship Id="rId2" Type="http://schemas.openxmlformats.org/officeDocument/2006/relationships/hyperlink" Target="http://renohistorical.org/tours/show/7#.VVEUIPlVhB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oa-ncnn.org/mens-shelter-reno" TargetMode="External"/><Relationship Id="rId11" Type="http://schemas.openxmlformats.org/officeDocument/2006/relationships/hyperlink" Target="https://4thprater.files.wordpress.com/2011/07/narrative4thprater.pdf" TargetMode="External"/><Relationship Id="rId5" Type="http://schemas.openxmlformats.org/officeDocument/2006/relationships/hyperlink" Target="http://www.reno.gov/home/showdocument?id=43526" TargetMode="External"/><Relationship Id="rId10" Type="http://schemas.openxmlformats.org/officeDocument/2006/relationships/hyperlink" Target="http://www.westofwells.com/" TargetMode="External"/><Relationship Id="rId4" Type="http://schemas.openxmlformats.org/officeDocument/2006/relationships/hyperlink" Target="http://www.rtcwashoe.com/streetshighways/documents/SummaryReportCorridor.pdf#page=2" TargetMode="External"/><Relationship Id="rId9" Type="http://schemas.openxmlformats.org/officeDocument/2006/relationships/hyperlink" Target="http://ccsnn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85750" y="5105400"/>
            <a:ext cx="4000500" cy="609600"/>
          </a:xfrm>
        </p:spPr>
        <p:txBody>
          <a:bodyPr anchor="t"/>
          <a:lstStyle/>
          <a:p>
            <a:pPr lvl="0"/>
            <a:r>
              <a:rPr lang="en-US" sz="1400" dirty="0"/>
              <a:t>Provide Safe and Livable </a:t>
            </a:r>
            <a:r>
              <a:rPr lang="en-US" sz="1400" dirty="0" smtClean="0"/>
              <a:t>Neighborhoods</a:t>
            </a:r>
          </a:p>
          <a:p>
            <a:pPr lvl="0"/>
            <a:r>
              <a:rPr lang="en-US" sz="1400" dirty="0" smtClean="0"/>
              <a:t>May 28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2015, 5:30 p.m.</a:t>
            </a:r>
          </a:p>
          <a:p>
            <a:pPr lvl="0"/>
            <a:r>
              <a:rPr lang="en-US" dirty="0" smtClean="0"/>
              <a:t>Morris Burner Hotel</a:t>
            </a: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85750" y="4914900"/>
            <a:ext cx="4000500" cy="190500"/>
          </a:xfrm>
        </p:spPr>
        <p:txBody>
          <a:bodyPr/>
          <a:lstStyle/>
          <a:p>
            <a:pPr lvl="0"/>
            <a:r>
              <a:rPr lang="en-US" sz="700" dirty="0"/>
              <a:t>A living document exchanged between neighborhood leaders and </a:t>
            </a:r>
            <a:r>
              <a:rPr lang="en-US" sz="700" dirty="0" smtClean="0"/>
              <a:t>stakeholders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2637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and Empowering Relationships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2457450" y="2133602"/>
            <a:ext cx="1828800" cy="1371598"/>
          </a:xfrm>
        </p:spPr>
        <p:txBody>
          <a:bodyPr/>
          <a:lstStyle/>
          <a:p>
            <a:r>
              <a:rPr lang="en-US" sz="900" b="1" dirty="0" smtClean="0"/>
              <a:t>Spiritual Groups</a:t>
            </a:r>
          </a:p>
          <a:p>
            <a:endParaRPr lang="en-US" sz="900" dirty="0"/>
          </a:p>
          <a:p>
            <a:r>
              <a:rPr lang="en-US" sz="900" dirty="0"/>
              <a:t>__________________________</a:t>
            </a:r>
          </a:p>
          <a:p>
            <a:endParaRPr lang="en-US" sz="900" dirty="0"/>
          </a:p>
          <a:p>
            <a:r>
              <a:rPr lang="en-US" sz="900" dirty="0"/>
              <a:t>__________________________</a:t>
            </a:r>
          </a:p>
          <a:p>
            <a:endParaRPr lang="en-US" sz="900" dirty="0"/>
          </a:p>
          <a:p>
            <a:r>
              <a:rPr lang="en-US" sz="900" dirty="0"/>
              <a:t>__________________________</a:t>
            </a:r>
          </a:p>
          <a:p>
            <a:endParaRPr lang="en-US" sz="900" dirty="0"/>
          </a:p>
          <a:p>
            <a:r>
              <a:rPr lang="en-US" sz="900" dirty="0"/>
              <a:t>__________________________</a:t>
            </a:r>
          </a:p>
          <a:p>
            <a:endParaRPr lang="en-US" sz="9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85750" y="2133602"/>
            <a:ext cx="2000250" cy="1371598"/>
          </a:xfrm>
        </p:spPr>
        <p:txBody>
          <a:bodyPr/>
          <a:lstStyle/>
          <a:p>
            <a:r>
              <a:rPr lang="en-US" sz="900" b="1" dirty="0" smtClean="0"/>
              <a:t>Community Orgs</a:t>
            </a:r>
          </a:p>
          <a:p>
            <a:endParaRPr lang="en-US" sz="900" dirty="0"/>
          </a:p>
          <a:p>
            <a:r>
              <a:rPr lang="en-US" sz="900" dirty="0" smtClean="0"/>
              <a:t>__________________________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/>
              <a:t>__________________________</a:t>
            </a:r>
          </a:p>
          <a:p>
            <a:endParaRPr lang="en-US" sz="900" dirty="0" smtClean="0"/>
          </a:p>
          <a:p>
            <a:r>
              <a:rPr lang="en-US" sz="900" dirty="0"/>
              <a:t>__________________________</a:t>
            </a:r>
          </a:p>
          <a:p>
            <a:endParaRPr lang="en-US" sz="900" dirty="0" smtClean="0"/>
          </a:p>
          <a:p>
            <a:r>
              <a:rPr lang="en-US" sz="900" dirty="0"/>
              <a:t>__________________________</a:t>
            </a:r>
          </a:p>
          <a:p>
            <a:endParaRPr lang="en-US" sz="9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 Community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05251"/>
            <a:ext cx="4572000" cy="29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67"/>
          <a:stretch/>
        </p:blipFill>
        <p:spPr>
          <a:xfrm>
            <a:off x="1333499" y="1676400"/>
            <a:ext cx="3238502" cy="51816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sz="quarter" idx="11"/>
          </p:nvPr>
        </p:nvSpPr>
        <p:spPr>
          <a:xfrm>
            <a:off x="285750" y="2133600"/>
            <a:ext cx="4000500" cy="4693920"/>
          </a:xfrm>
        </p:spPr>
        <p:txBody>
          <a:bodyPr/>
          <a:lstStyle/>
          <a:p>
            <a:r>
              <a:rPr lang="en-US" b="1" dirty="0"/>
              <a:t>Public Relationships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Highest and </a:t>
            </a:r>
            <a:r>
              <a:rPr lang="en-US" dirty="0" smtClean="0"/>
              <a:t>best land use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 smtClean="0"/>
              <a:t>Adequate services for our population</a:t>
            </a:r>
          </a:p>
          <a:p>
            <a:endParaRPr lang="en-US" dirty="0"/>
          </a:p>
          <a:p>
            <a:r>
              <a:rPr lang="en-US" b="1" dirty="0"/>
              <a:t>Sustainable Communities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 smtClean="0"/>
              <a:t>Add </a:t>
            </a:r>
            <a:r>
              <a:rPr lang="en-US" dirty="0"/>
              <a:t>to the value of our </a:t>
            </a:r>
            <a:r>
              <a:rPr lang="en-US" dirty="0" smtClean="0"/>
              <a:t>region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Facilitation and Security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Government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2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grayscl/>
          </a:blip>
          <a:srcRect l="7746" r="7746"/>
          <a:stretch/>
        </p:blipFill>
        <p:spPr>
          <a:xfrm>
            <a:off x="0" y="2769298"/>
            <a:ext cx="4572000" cy="408870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sz="quarter" idx="11"/>
          </p:nvPr>
        </p:nvSpPr>
        <p:spPr>
          <a:xfrm>
            <a:off x="285750" y="2042160"/>
            <a:ext cx="4000500" cy="472440"/>
          </a:xfrm>
        </p:spPr>
        <p:txBody>
          <a:bodyPr wrap="square" numCol="3"/>
          <a:lstStyle/>
          <a:p>
            <a:r>
              <a:rPr lang="en-US" b="1" dirty="0"/>
              <a:t>Intelligence Led </a:t>
            </a:r>
            <a:r>
              <a:rPr lang="en-US" b="1" dirty="0" smtClean="0"/>
              <a:t>Policing</a:t>
            </a:r>
            <a:endParaRPr lang="en-US" dirty="0"/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 smtClean="0"/>
              <a:t>Relationship/Partnerships</a:t>
            </a:r>
            <a:endParaRPr lang="en-US" dirty="0"/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Community </a:t>
            </a:r>
            <a:r>
              <a:rPr lang="en-US" dirty="0" smtClean="0"/>
              <a:t>Policing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 smtClean="0"/>
              <a:t>De-escalation Teams</a:t>
            </a:r>
            <a:endParaRPr lang="en-US" dirty="0"/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Data and Evidence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Case Studies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Long Term Goals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Crime Prevention</a:t>
            </a:r>
          </a:p>
          <a:p>
            <a:pPr marL="107156" indent="-107156">
              <a:buFont typeface="Arial" panose="020B0604020202020204" pitchFamily="34" charset="0"/>
              <a:buChar char="•"/>
            </a:pPr>
            <a:r>
              <a:rPr lang="en-US" dirty="0"/>
              <a:t>Problem </a:t>
            </a:r>
            <a:r>
              <a:rPr lang="en-US" dirty="0" smtClean="0"/>
              <a:t>Solving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Facilitation and Security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Government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grayscl/>
          </a:blip>
          <a:srcRect l="2741" r="2741"/>
          <a:stretch/>
        </p:blipFill>
        <p:spPr>
          <a:xfrm>
            <a:off x="2" y="3124200"/>
            <a:ext cx="4572001" cy="2628464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15619" r="240" b="6291"/>
          <a:stretch/>
        </p:blipFill>
        <p:spPr>
          <a:xfrm>
            <a:off x="2" y="5758254"/>
            <a:ext cx="2918971" cy="1287780"/>
          </a:xfrm>
          <a:prstGeom prst="rect">
            <a:avLst/>
          </a:prstGeo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9702"/>
          <a:stretch/>
        </p:blipFill>
        <p:spPr>
          <a:xfrm>
            <a:off x="2962975" y="5758254"/>
            <a:ext cx="1609027" cy="12877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sz="quarter" idx="11"/>
          </p:nvPr>
        </p:nvSpPr>
        <p:spPr>
          <a:xfrm>
            <a:off x="285750" y="1828800"/>
            <a:ext cx="4000500" cy="1752600"/>
          </a:xfrm>
        </p:spPr>
        <p:txBody>
          <a:bodyPr/>
          <a:lstStyle/>
          <a:p>
            <a:pPr algn="l"/>
            <a:r>
              <a:rPr lang="en-US" b="1" dirty="0"/>
              <a:t>R</a:t>
            </a:r>
            <a:r>
              <a:rPr lang="en-US" b="1" dirty="0" smtClean="0"/>
              <a:t>egular Neighborhood Meetings</a:t>
            </a:r>
          </a:p>
          <a:p>
            <a:pPr marL="278606" lvl="1" indent="-107156"/>
            <a:r>
              <a:rPr lang="en-US" dirty="0" smtClean="0"/>
              <a:t>Monthly to start</a:t>
            </a:r>
          </a:p>
          <a:p>
            <a:pPr marL="278606" lvl="1" indent="-107156"/>
            <a:r>
              <a:rPr lang="en-US" dirty="0" smtClean="0"/>
              <a:t>Quarterly once communications are established</a:t>
            </a:r>
          </a:p>
          <a:p>
            <a:pPr lvl="1" indent="0">
              <a:buNone/>
            </a:pPr>
            <a:endParaRPr lang="en-US" dirty="0" smtClean="0"/>
          </a:p>
          <a:p>
            <a:r>
              <a:rPr lang="en-US" b="1" dirty="0"/>
              <a:t>Create Renderings</a:t>
            </a:r>
          </a:p>
          <a:p>
            <a:pPr lvl="1"/>
            <a:r>
              <a:rPr lang="en-US" dirty="0"/>
              <a:t>Overflow site</a:t>
            </a:r>
          </a:p>
          <a:p>
            <a:pPr lvl="1"/>
            <a:r>
              <a:rPr lang="en-US" dirty="0" smtClean="0"/>
              <a:t>Kitchen </a:t>
            </a:r>
            <a:r>
              <a:rPr lang="en-US" dirty="0"/>
              <a:t>support</a:t>
            </a:r>
          </a:p>
          <a:p>
            <a:pPr lvl="1"/>
            <a:r>
              <a:rPr lang="en-US" dirty="0"/>
              <a:t>Map of services</a:t>
            </a:r>
          </a:p>
          <a:p>
            <a:pPr lvl="1"/>
            <a:r>
              <a:rPr lang="en-US" dirty="0"/>
              <a:t>Map of housing</a:t>
            </a:r>
          </a:p>
          <a:p>
            <a:pPr marL="107156" indent="-107156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go from here?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Upcoming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East 4th Street Walking </a:t>
            </a:r>
            <a:r>
              <a:rPr lang="en-US" dirty="0" smtClean="0"/>
              <a:t>Tour -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://renohistorical.org/tours/show/7#.</a:t>
            </a:r>
            <a:r>
              <a:rPr lang="en-US" dirty="0" smtClean="0">
                <a:hlinkClick r:id="rId2"/>
              </a:rPr>
              <a:t>VVEUIPlVhBc</a:t>
            </a:r>
            <a:endParaRPr lang="en-US" dirty="0" smtClean="0"/>
          </a:p>
          <a:p>
            <a:r>
              <a:rPr lang="en-US" dirty="0" smtClean="0"/>
              <a:t>Positively 4</a:t>
            </a:r>
            <a:r>
              <a:rPr lang="en-US" baseline="30000" dirty="0" smtClean="0"/>
              <a:t>th</a:t>
            </a:r>
            <a:r>
              <a:rPr lang="en-US" dirty="0"/>
              <a:t> Street - </a:t>
            </a:r>
            <a:r>
              <a:rPr lang="en-US" dirty="0">
                <a:hlinkClick r:id="rId3"/>
              </a:rPr>
              <a:t>http://www.positively4thstreet.org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/>
              <a:t>RTC bus  </a:t>
            </a:r>
            <a:r>
              <a:rPr lang="en-US" dirty="0" smtClean="0"/>
              <a:t>-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www.rtcwashoe.com/streetshighways/documents/SummaryReportCorridor.pdf#page=2</a:t>
            </a:r>
            <a:endParaRPr lang="en-US" dirty="0" smtClean="0"/>
          </a:p>
          <a:p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Street </a:t>
            </a:r>
            <a:r>
              <a:rPr lang="en-US" dirty="0"/>
              <a:t>TOD Corridor Plan -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www.reno.gov/home/showdocument?id=43526</a:t>
            </a:r>
            <a:endParaRPr lang="en-US" dirty="0" smtClean="0"/>
          </a:p>
          <a:p>
            <a:r>
              <a:rPr lang="en-US" dirty="0"/>
              <a:t>Men’s Shelter, Reno -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www.voa-ncnn.org/mens-shelter-reno</a:t>
            </a:r>
            <a:endParaRPr lang="en-US" dirty="0" smtClean="0"/>
          </a:p>
          <a:p>
            <a:r>
              <a:rPr lang="en-US" dirty="0" err="1" smtClean="0"/>
              <a:t>Hud</a:t>
            </a:r>
            <a:r>
              <a:rPr lang="en-US" dirty="0" smtClean="0"/>
              <a:t> Listed </a:t>
            </a:r>
            <a:r>
              <a:rPr lang="en-US" dirty="0"/>
              <a:t>Shelters - </a:t>
            </a:r>
            <a:r>
              <a:rPr lang="en-US" dirty="0">
                <a:hlinkClick r:id="rId7"/>
              </a:rPr>
              <a:t>http://portal.hud.gov/hudportal/HUD?src=/</a:t>
            </a:r>
            <a:r>
              <a:rPr lang="en-US" dirty="0" smtClean="0">
                <a:hlinkClick r:id="rId7"/>
              </a:rPr>
              <a:t>states/nevada/homeless/shelters</a:t>
            </a:r>
            <a:endParaRPr lang="en-US" dirty="0" smtClean="0"/>
          </a:p>
          <a:p>
            <a:r>
              <a:rPr lang="en-US" dirty="0" smtClean="0"/>
              <a:t>Volunteers of </a:t>
            </a:r>
            <a:r>
              <a:rPr lang="en-US" dirty="0"/>
              <a:t>America Northern Nevada - </a:t>
            </a: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www.voa-ncnn.org/northern-nevada</a:t>
            </a:r>
            <a:endParaRPr lang="en-US" dirty="0" smtClean="0"/>
          </a:p>
          <a:p>
            <a:r>
              <a:rPr lang="en-US" dirty="0" smtClean="0"/>
              <a:t>Catholic Charities of </a:t>
            </a:r>
            <a:r>
              <a:rPr lang="en-US" dirty="0"/>
              <a:t>Northern Nevada - </a:t>
            </a:r>
            <a:r>
              <a:rPr lang="en-US" dirty="0">
                <a:hlinkClick r:id="rId9"/>
              </a:rPr>
              <a:t>http://ccsnn.org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r>
              <a:rPr lang="en-US" dirty="0" smtClean="0"/>
              <a:t>West of Wells </a:t>
            </a:r>
            <a:r>
              <a:rPr lang="en-US" dirty="0"/>
              <a:t>Neighborhood Group - </a:t>
            </a:r>
            <a:r>
              <a:rPr lang="en-US" dirty="0">
                <a:hlinkClick r:id="rId10"/>
              </a:rPr>
              <a:t>http://www.westofwells.com</a:t>
            </a:r>
            <a:r>
              <a:rPr lang="en-US" dirty="0" smtClean="0">
                <a:hlinkClick r:id="rId10"/>
              </a:rPr>
              <a:t>/</a:t>
            </a:r>
            <a:endParaRPr lang="en-US" dirty="0" smtClean="0"/>
          </a:p>
          <a:p>
            <a:r>
              <a:rPr lang="en-US" dirty="0" smtClean="0"/>
              <a:t>RTC RAPIC Transit 4</a:t>
            </a:r>
            <a:r>
              <a:rPr lang="en-US" baseline="30000" dirty="0" smtClean="0"/>
              <a:t>th</a:t>
            </a:r>
            <a:r>
              <a:rPr lang="en-US" dirty="0" smtClean="0"/>
              <a:t> St/Prater - </a:t>
            </a:r>
            <a:r>
              <a:rPr lang="en-US" dirty="0" smtClean="0">
                <a:hlinkClick r:id="rId11"/>
              </a:rPr>
              <a:t>https</a:t>
            </a:r>
            <a:r>
              <a:rPr lang="en-US" dirty="0">
                <a:hlinkClick r:id="rId11"/>
              </a:rPr>
              <a:t>://</a:t>
            </a:r>
            <a:r>
              <a:rPr lang="en-US" dirty="0" smtClean="0">
                <a:hlinkClick r:id="rId11"/>
              </a:rPr>
              <a:t>4thprater.files.wordpress.com/2011/07/narrative4thprater.pdf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Links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 numCol="2"/>
          <a:lstStyle/>
          <a:p>
            <a:r>
              <a:rPr lang="en-US" dirty="0" smtClean="0"/>
              <a:t>__________________________</a:t>
            </a:r>
          </a:p>
          <a:p>
            <a:endParaRPr lang="en-US" dirty="0" smtClean="0"/>
          </a:p>
          <a:p>
            <a:r>
              <a:rPr lang="en-US" dirty="0" smtClean="0"/>
              <a:t>__________________________</a:t>
            </a:r>
            <a:endParaRPr lang="en-US" dirty="0"/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 smtClean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 smtClean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 smtClean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0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artners.visitrenotahoe.com/assets/527/photography-0155_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573" y="1981200"/>
            <a:ext cx="1404430" cy="9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839" y="4118052"/>
            <a:ext cx="1597231" cy="1150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" y="4118052"/>
            <a:ext cx="2936049" cy="114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695"/>
            <a:ext cx="1604918" cy="1068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683" y="5316089"/>
            <a:ext cx="1394218" cy="1066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" y="1981200"/>
            <a:ext cx="3116141" cy="95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9766" y="5316089"/>
            <a:ext cx="1472887" cy="1066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6" y="2954940"/>
            <a:ext cx="1144477" cy="1128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183" y="2954940"/>
            <a:ext cx="1472887" cy="1125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223" y="2954940"/>
            <a:ext cx="1858644" cy="112807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Good at Public Space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5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2"/>
          <p:cNvPicPr>
            <a:picLocks noChangeAspect="1"/>
          </p:cNvPicPr>
          <p:nvPr/>
        </p:nvPicPr>
        <p:blipFill rotWithShape="1">
          <a:blip r:embed="rId2" cstate="print">
            <a:lum bright="7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r="25965" b="3759"/>
          <a:stretch/>
        </p:blipFill>
        <p:spPr>
          <a:xfrm>
            <a:off x="1" y="2358995"/>
            <a:ext cx="4563894" cy="449900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285750" y="2819400"/>
            <a:ext cx="4000500" cy="3886200"/>
          </a:xfrm>
        </p:spPr>
        <p:txBody>
          <a:bodyPr numCol="2"/>
          <a:lstStyle/>
          <a:p>
            <a:r>
              <a:rPr lang="en-US" sz="900" dirty="0" smtClean="0"/>
              <a:t>Needs and Goals Discussion</a:t>
            </a:r>
          </a:p>
          <a:p>
            <a:pPr lvl="1"/>
            <a:r>
              <a:rPr lang="en-US" sz="900" dirty="0" smtClean="0"/>
              <a:t>East 4</a:t>
            </a:r>
            <a:r>
              <a:rPr lang="en-US" sz="900" baseline="30000" dirty="0" smtClean="0"/>
              <a:t>th</a:t>
            </a:r>
            <a:r>
              <a:rPr lang="en-US" sz="900" dirty="0" smtClean="0"/>
              <a:t> Serves the Region</a:t>
            </a:r>
          </a:p>
          <a:p>
            <a:pPr lvl="1"/>
            <a:r>
              <a:rPr lang="en-US" sz="900" dirty="0"/>
              <a:t>Miscellaneous </a:t>
            </a:r>
            <a:r>
              <a:rPr lang="en-US" sz="900" dirty="0" smtClean="0"/>
              <a:t>Aerials</a:t>
            </a:r>
          </a:p>
          <a:p>
            <a:pPr lvl="1"/>
            <a:r>
              <a:rPr lang="en-US" sz="900" dirty="0" smtClean="0"/>
              <a:t>Reduced Emergency Service Calls</a:t>
            </a:r>
          </a:p>
          <a:p>
            <a:pPr lvl="1"/>
            <a:r>
              <a:rPr lang="en-US" sz="900" dirty="0" smtClean="0"/>
              <a:t>Safe Zones</a:t>
            </a:r>
          </a:p>
          <a:p>
            <a:pPr lvl="1"/>
            <a:r>
              <a:rPr lang="en-US" sz="900" dirty="0" smtClean="0"/>
              <a:t>Transportation</a:t>
            </a:r>
          </a:p>
          <a:p>
            <a:pPr lvl="1"/>
            <a:r>
              <a:rPr lang="en-US" sz="900" dirty="0" smtClean="0"/>
              <a:t>Attractive Public Spaces</a:t>
            </a:r>
          </a:p>
          <a:p>
            <a:pPr lvl="1"/>
            <a:r>
              <a:rPr lang="en-US" sz="900" dirty="0" smtClean="0"/>
              <a:t>Substance Abuse</a:t>
            </a:r>
          </a:p>
          <a:p>
            <a:pPr lvl="1"/>
            <a:r>
              <a:rPr lang="en-US" sz="900" dirty="0" smtClean="0"/>
              <a:t>Neighborhood Communication</a:t>
            </a:r>
          </a:p>
          <a:p>
            <a:pPr>
              <a:buNone/>
            </a:pPr>
            <a:endParaRPr lang="en-US" sz="900" dirty="0" smtClean="0"/>
          </a:p>
          <a:p>
            <a:r>
              <a:rPr lang="en-US" sz="900" dirty="0" smtClean="0"/>
              <a:t>Business Community</a:t>
            </a:r>
          </a:p>
          <a:p>
            <a:pPr lvl="1"/>
            <a:r>
              <a:rPr lang="en-US" sz="900" dirty="0" smtClean="0"/>
              <a:t>Public Comfort</a:t>
            </a:r>
          </a:p>
          <a:p>
            <a:pPr lvl="1"/>
            <a:r>
              <a:rPr lang="en-US" sz="900" dirty="0" smtClean="0"/>
              <a:t>Fair Taxation Policies</a:t>
            </a:r>
          </a:p>
          <a:p>
            <a:endParaRPr lang="en-US" sz="900" dirty="0" smtClean="0"/>
          </a:p>
          <a:p>
            <a:r>
              <a:rPr lang="en-US" sz="900" dirty="0" smtClean="0"/>
              <a:t>Service Community</a:t>
            </a:r>
          </a:p>
          <a:p>
            <a:pPr lvl="1"/>
            <a:r>
              <a:rPr lang="en-US" sz="900" dirty="0" smtClean="0"/>
              <a:t>Safe Access</a:t>
            </a:r>
          </a:p>
          <a:p>
            <a:pPr lvl="1"/>
            <a:r>
              <a:rPr lang="en-US" sz="900" dirty="0" smtClean="0"/>
              <a:t>Effective Needs Management</a:t>
            </a:r>
          </a:p>
          <a:p>
            <a:pPr lvl="1"/>
            <a:r>
              <a:rPr lang="en-US" sz="900" dirty="0" smtClean="0"/>
              <a:t>Engaged Organizations</a:t>
            </a:r>
          </a:p>
          <a:p>
            <a:endParaRPr lang="en-US" sz="900" dirty="0" smtClean="0"/>
          </a:p>
          <a:p>
            <a:r>
              <a:rPr lang="en-US" sz="900" dirty="0" smtClean="0"/>
              <a:t>Government Community</a:t>
            </a:r>
          </a:p>
          <a:p>
            <a:pPr lvl="1"/>
            <a:r>
              <a:rPr lang="en-US" sz="900" dirty="0" smtClean="0"/>
              <a:t>Public Relationships</a:t>
            </a:r>
          </a:p>
          <a:p>
            <a:pPr lvl="1"/>
            <a:r>
              <a:rPr lang="en-US" sz="900" dirty="0" smtClean="0"/>
              <a:t>Highest and Best Land Use</a:t>
            </a:r>
          </a:p>
          <a:p>
            <a:pPr lvl="1"/>
            <a:r>
              <a:rPr lang="en-US" sz="900" dirty="0" smtClean="0"/>
              <a:t>Sustainable Communities</a:t>
            </a:r>
          </a:p>
          <a:p>
            <a:pPr lvl="1"/>
            <a:r>
              <a:rPr lang="en-US" sz="900" dirty="0" smtClean="0"/>
              <a:t>Intelligence Led Policing</a:t>
            </a:r>
          </a:p>
          <a:p>
            <a:pPr marL="57150" lvl="1" indent="0">
              <a:buNone/>
            </a:pPr>
            <a:endParaRPr lang="en-US" sz="900" dirty="0"/>
          </a:p>
          <a:p>
            <a:r>
              <a:rPr lang="en-US" sz="900" dirty="0" smtClean="0"/>
              <a:t>Shared Overflow Providers</a:t>
            </a:r>
          </a:p>
          <a:p>
            <a:pPr lvl="1">
              <a:buFont typeface="+mj-lt"/>
              <a:buAutoNum type="arabicPeriod"/>
            </a:pPr>
            <a:r>
              <a:rPr lang="en-US" sz="900" dirty="0" smtClean="0"/>
              <a:t>Catholic Charities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Volunteers of </a:t>
            </a:r>
            <a:r>
              <a:rPr lang="en-US" dirty="0" smtClean="0"/>
              <a:t>America</a:t>
            </a:r>
            <a:endParaRPr lang="en-US" sz="900" dirty="0" smtClean="0"/>
          </a:p>
          <a:p>
            <a:pPr lvl="1">
              <a:buFont typeface="+mj-lt"/>
              <a:buAutoNum type="arabicPeriod"/>
            </a:pPr>
            <a:r>
              <a:rPr lang="en-US" sz="900" dirty="0" smtClean="0"/>
              <a:t>Reno Initiative for Shelter &amp; Equality</a:t>
            </a:r>
          </a:p>
          <a:p>
            <a:pPr lvl="1">
              <a:buFont typeface="+mj-lt"/>
              <a:buAutoNum type="arabicPeriod"/>
            </a:pPr>
            <a:r>
              <a:rPr lang="en-US" sz="900" dirty="0" err="1" smtClean="0"/>
              <a:t>Morill</a:t>
            </a:r>
            <a:r>
              <a:rPr lang="en-US" sz="900" dirty="0" smtClean="0"/>
              <a:t> St </a:t>
            </a:r>
            <a:r>
              <a:rPr lang="en-US" dirty="0" smtClean="0"/>
              <a:t>East </a:t>
            </a:r>
            <a:r>
              <a:rPr lang="en-US" sz="900" dirty="0" smtClean="0"/>
              <a:t>of Wells overpass</a:t>
            </a:r>
          </a:p>
          <a:p>
            <a:endParaRPr lang="en-US" sz="900" dirty="0" smtClean="0"/>
          </a:p>
          <a:p>
            <a:r>
              <a:rPr lang="en-US" sz="900" dirty="0" smtClean="0"/>
              <a:t>Upcoming Goals</a:t>
            </a:r>
          </a:p>
          <a:p>
            <a:pPr lvl="1"/>
            <a:r>
              <a:rPr lang="en-US" sz="900" dirty="0" smtClean="0"/>
              <a:t>Autonomous Collaboration</a:t>
            </a:r>
          </a:p>
          <a:p>
            <a:pPr lvl="1"/>
            <a:r>
              <a:rPr lang="en-US" sz="900" dirty="0" smtClean="0"/>
              <a:t>Regular Neighborhood Meetings</a:t>
            </a:r>
          </a:p>
          <a:p>
            <a:pPr lvl="1"/>
            <a:r>
              <a:rPr lang="en-US" sz="900" dirty="0" smtClean="0"/>
              <a:t>Community Pillars</a:t>
            </a:r>
          </a:p>
          <a:p>
            <a:pPr lvl="1"/>
            <a:r>
              <a:rPr lang="en-US" sz="900" dirty="0" smtClean="0"/>
              <a:t>Council Resolution</a:t>
            </a:r>
          </a:p>
          <a:p>
            <a:pPr lvl="1"/>
            <a:r>
              <a:rPr lang="en-US" sz="900" dirty="0" smtClean="0"/>
              <a:t>Create Site Requirements</a:t>
            </a:r>
          </a:p>
          <a:p>
            <a:pPr lvl="2"/>
            <a:r>
              <a:rPr lang="en-US" sz="900" dirty="0" smtClean="0"/>
              <a:t>Artistic Rendering</a:t>
            </a:r>
          </a:p>
          <a:p>
            <a:pPr lvl="2"/>
            <a:r>
              <a:rPr lang="en-US" sz="900" dirty="0" smtClean="0"/>
              <a:t>Site Sketches</a:t>
            </a:r>
          </a:p>
          <a:p>
            <a:pPr marL="57150" lvl="1" indent="0">
              <a:buNone/>
            </a:pPr>
            <a:endParaRPr lang="en-US" sz="900" dirty="0" smtClean="0"/>
          </a:p>
          <a:p>
            <a:r>
              <a:rPr lang="en-US" sz="900" dirty="0" smtClean="0"/>
              <a:t>Appendix</a:t>
            </a:r>
          </a:p>
          <a:p>
            <a:pPr lvl="1"/>
            <a:r>
              <a:rPr lang="en-US" sz="900" dirty="0" smtClean="0"/>
              <a:t>Research Links</a:t>
            </a:r>
          </a:p>
          <a:p>
            <a:pPr lvl="1"/>
            <a:r>
              <a:rPr lang="en-US" dirty="0" smtClean="0"/>
              <a:t>Notes</a:t>
            </a:r>
          </a:p>
          <a:p>
            <a:pPr lvl="1"/>
            <a:endParaRPr lang="en-US" dirty="0"/>
          </a:p>
          <a:p>
            <a:r>
              <a:rPr lang="en-US" dirty="0"/>
              <a:t>Remember</a:t>
            </a:r>
          </a:p>
          <a:p>
            <a:pPr lvl="1"/>
            <a:r>
              <a:rPr lang="en-US" dirty="0"/>
              <a:t>We are good at this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Street Neighborhood Meeting</a:t>
            </a:r>
            <a:endParaRPr lang="en-US" dirty="0"/>
          </a:p>
        </p:txBody>
      </p:sp>
      <p:pic>
        <p:nvPicPr>
          <p:cNvPr id="5" name="Picture 4" descr="http://www.renoinitiative.org/wp-content/uploads/2014/11/pagebanner1000px_volunteers.png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159823"/>
            <a:ext cx="4000500" cy="5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8"/>
          <p:cNvPicPr>
            <a:picLocks noChangeAspect="1"/>
          </p:cNvPicPr>
          <p:nvPr/>
        </p:nvPicPr>
        <p:blipFill rotWithShape="1">
          <a:blip r:embed="rId2" cstate="print">
            <a:lum bright="75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t="344" r="15926" b="348"/>
          <a:stretch/>
        </p:blipFill>
        <p:spPr>
          <a:xfrm>
            <a:off x="0" y="1866403"/>
            <a:ext cx="4572000" cy="5023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4</a:t>
            </a:r>
            <a:r>
              <a:rPr lang="en-US" baseline="30000" dirty="0" smtClean="0"/>
              <a:t>th</a:t>
            </a:r>
            <a:r>
              <a:rPr lang="en-US" dirty="0" smtClean="0"/>
              <a:t> Street Serves the Region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and Goals Discussion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11"/>
          </p:nvPr>
        </p:nvSpPr>
        <p:spPr>
          <a:xfrm>
            <a:off x="285750" y="3276600"/>
            <a:ext cx="4000500" cy="3352800"/>
          </a:xfrm>
        </p:spPr>
        <p:txBody>
          <a:bodyPr numCol="1"/>
          <a:lstStyle/>
          <a:p>
            <a:pPr lvl="1"/>
            <a:r>
              <a:rPr lang="en-US" dirty="0" smtClean="0"/>
              <a:t>Gathering of Regional Service Providers</a:t>
            </a:r>
          </a:p>
          <a:p>
            <a:pPr lvl="1"/>
            <a:r>
              <a:rPr lang="en-US" b="1" dirty="0" smtClean="0"/>
              <a:t>Reduced Emergency Service Calls</a:t>
            </a:r>
          </a:p>
          <a:p>
            <a:pPr lvl="1"/>
            <a:r>
              <a:rPr lang="en-US" dirty="0" smtClean="0"/>
              <a:t>Safe Zones</a:t>
            </a:r>
          </a:p>
          <a:p>
            <a:pPr lvl="2"/>
            <a:r>
              <a:rPr lang="en-US" dirty="0" smtClean="0"/>
              <a:t>Safe Environment for the Vulnerable</a:t>
            </a:r>
          </a:p>
          <a:p>
            <a:pPr lvl="2"/>
            <a:r>
              <a:rPr lang="en-US" dirty="0" smtClean="0"/>
              <a:t>Public Feeding</a:t>
            </a:r>
          </a:p>
          <a:p>
            <a:pPr lvl="2"/>
            <a:r>
              <a:rPr lang="en-US" dirty="0" smtClean="0"/>
              <a:t>Personal Property Protection</a:t>
            </a:r>
          </a:p>
          <a:p>
            <a:pPr lvl="2"/>
            <a:r>
              <a:rPr lang="en-US" dirty="0" smtClean="0"/>
              <a:t>Families without Homes</a:t>
            </a:r>
          </a:p>
          <a:p>
            <a:pPr lvl="2"/>
            <a:r>
              <a:rPr lang="en-US" dirty="0" smtClean="0"/>
              <a:t>Bathroom Facilities</a:t>
            </a:r>
          </a:p>
          <a:p>
            <a:pPr lvl="2"/>
            <a:r>
              <a:rPr lang="en-US" dirty="0" smtClean="0"/>
              <a:t>Clean Water</a:t>
            </a:r>
          </a:p>
          <a:p>
            <a:pPr lvl="1"/>
            <a:r>
              <a:rPr lang="en-US" dirty="0" smtClean="0"/>
              <a:t>Social Fabric to Engage</a:t>
            </a:r>
          </a:p>
          <a:p>
            <a:pPr lvl="2"/>
            <a:r>
              <a:rPr lang="en-US" dirty="0" smtClean="0"/>
              <a:t>Transportation</a:t>
            </a:r>
          </a:p>
          <a:p>
            <a:pPr lvl="2"/>
            <a:r>
              <a:rPr lang="en-US" dirty="0"/>
              <a:t>Substance </a:t>
            </a:r>
            <a:r>
              <a:rPr lang="en-US" dirty="0" smtClean="0"/>
              <a:t>Abuse</a:t>
            </a:r>
          </a:p>
          <a:p>
            <a:pPr lvl="2"/>
            <a:r>
              <a:rPr lang="en-US" dirty="0" smtClean="0"/>
              <a:t>Inadequate Housing</a:t>
            </a:r>
          </a:p>
          <a:p>
            <a:pPr lvl="1"/>
            <a:r>
              <a:rPr lang="en-US" dirty="0" smtClean="0"/>
              <a:t>Attractive Public Spaces</a:t>
            </a:r>
          </a:p>
          <a:p>
            <a:pPr lvl="2"/>
            <a:r>
              <a:rPr lang="en-US" dirty="0" smtClean="0"/>
              <a:t>Blight Reduction</a:t>
            </a:r>
          </a:p>
          <a:p>
            <a:pPr lvl="2"/>
            <a:r>
              <a:rPr lang="en-US" dirty="0" smtClean="0"/>
              <a:t>RTC Upgrades</a:t>
            </a:r>
          </a:p>
          <a:p>
            <a:pPr lvl="2"/>
            <a:r>
              <a:rPr lang="en-US" dirty="0" smtClean="0"/>
              <a:t>Cleanup</a:t>
            </a:r>
          </a:p>
          <a:p>
            <a:pPr lvl="1"/>
            <a:r>
              <a:rPr lang="en-US" dirty="0" smtClean="0"/>
              <a:t>Neighborhood Communication</a:t>
            </a:r>
          </a:p>
          <a:p>
            <a:pPr lvl="2"/>
            <a:r>
              <a:rPr lang="en-US" dirty="0" smtClean="0"/>
              <a:t>Monthly Meetings Tapering to Quarterly (Explore the West of Wells neighborhood group)</a:t>
            </a:r>
          </a:p>
        </p:txBody>
      </p:sp>
      <p:pic>
        <p:nvPicPr>
          <p:cNvPr id="5122" name="Picture 2" descr="http://www.renoinitiative.org/wp-content/uploads/2014/03/pagebanner900px_hungerrelief2.png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171203"/>
            <a:ext cx="4000500" cy="6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Assistance Center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Needs and Goals Discussion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grayscl/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81200"/>
            <a:ext cx="4572002" cy="41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Wells Overpass View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Needs and Goals Discussion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lum bright="14000"/>
          </a:blip>
          <a:stretch>
            <a:fillRect/>
          </a:stretch>
        </p:blipFill>
        <p:spPr>
          <a:xfrm>
            <a:off x="-19837" y="1981200"/>
            <a:ext cx="459183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1200"/>
            <a:ext cx="4572000" cy="3886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Multiagency Facility + Solution Options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and Goals Discussion</a:t>
            </a:r>
          </a:p>
        </p:txBody>
      </p:sp>
    </p:spTree>
    <p:extLst>
      <p:ext uri="{BB962C8B-B14F-4D97-AF65-F5344CB8AC3E}">
        <p14:creationId xmlns:p14="http://schemas.microsoft.com/office/powerpoint/2010/main" val="19664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0" b="25145"/>
          <a:stretch/>
        </p:blipFill>
        <p:spPr>
          <a:xfrm>
            <a:off x="1571625" y="2133600"/>
            <a:ext cx="2714626" cy="6667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48" y="1981200"/>
            <a:ext cx="1238251" cy="807873"/>
          </a:xfrm>
        </p:spPr>
        <p:txBody>
          <a:bodyPr rIns="0"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/>
              <a:t>RISE and Dine</a:t>
            </a:r>
            <a:endParaRPr lang="en-US" altLang="en-US" b="1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With </a:t>
            </a:r>
            <a:r>
              <a:rPr lang="en-US" altLang="en-US" dirty="0"/>
              <a:t>the help of our supporters, RISE feeds </a:t>
            </a:r>
            <a:r>
              <a:rPr lang="en-US" altLang="en-US" dirty="0" smtClean="0"/>
              <a:t>&amp; clothes </a:t>
            </a:r>
            <a:r>
              <a:rPr lang="en-US" altLang="en-US" dirty="0"/>
              <a:t>thousands of Reno’s </a:t>
            </a:r>
            <a:r>
              <a:rPr lang="en-US" altLang="en-US" dirty="0" smtClean="0"/>
              <a:t>most poverty-stricken </a:t>
            </a:r>
            <a:r>
              <a:rPr lang="en-US" altLang="en-US" dirty="0"/>
              <a:t>throughout the year.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Reno Initiative for Shelter and Equality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85749" y="3157710"/>
            <a:ext cx="1238251" cy="657794"/>
          </a:xfrm>
        </p:spPr>
        <p:txBody>
          <a:bodyPr rIns="0"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/>
              <a:t>Volunteer Programs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Over 500 people a year team up and help run RISE programs</a:t>
            </a:r>
            <a:endParaRPr lang="en-US" altLang="en-US" dirty="0"/>
          </a:p>
          <a:p>
            <a:pPr algn="l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285749" y="4038600"/>
            <a:ext cx="1238251" cy="803335"/>
          </a:xfrm>
        </p:spPr>
        <p:txBody>
          <a:bodyPr rIns="0"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/>
              <a:t>Free Store</a:t>
            </a:r>
            <a:endParaRPr lang="en-US" altLang="en-US" b="1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RISE distributes clothing and hygiene items with a value of over $10,000 to those needing emergency aid each year.</a:t>
            </a:r>
            <a:endParaRPr lang="en-US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285748" y="5140265"/>
            <a:ext cx="1238251" cy="803335"/>
          </a:xfrm>
        </p:spPr>
        <p:txBody>
          <a:bodyPr rIns="0"/>
          <a:lstStyle/>
          <a:p>
            <a:pPr lvl="0" algn="l"/>
            <a:r>
              <a:rPr lang="en-US" altLang="en-US" b="1" dirty="0" smtClean="0"/>
              <a:t>Community Relationships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33 companies have contributed to RISE efforts to bridge the gaps between our citizens.</a:t>
            </a:r>
            <a:endParaRPr lang="en-US" altLang="en-US" dirty="0"/>
          </a:p>
        </p:txBody>
      </p:sp>
      <p:pic>
        <p:nvPicPr>
          <p:cNvPr id="37" name="Picture Placeholder 36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/>
          <a:srcRect/>
          <a:stretch/>
        </p:blipFill>
        <p:spPr>
          <a:xfrm>
            <a:off x="1571625" y="5622132"/>
            <a:ext cx="2714625" cy="656828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and Goals Discussion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grayscl/>
            <a:lum contrast="13000"/>
          </a:blip>
          <a:srcRect t="2386" b="28947"/>
          <a:stretch/>
        </p:blipFill>
        <p:spPr>
          <a:xfrm>
            <a:off x="1571626" y="3165872"/>
            <a:ext cx="2714625" cy="656828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/>
          <a:srcRect t="65220" b="1972"/>
          <a:stretch/>
        </p:blipFill>
        <p:spPr>
          <a:xfrm>
            <a:off x="1571626" y="4188222"/>
            <a:ext cx="2714625" cy="656828"/>
          </a:xfrm>
          <a:prstGeom prst="rect">
            <a:avLst/>
          </a:prstGeom>
        </p:spPr>
      </p:pic>
      <p:pic>
        <p:nvPicPr>
          <p:cNvPr id="9222" name="Picture 6" descr="http://www.renoinitiative.org/wp-content/uploads/2014/03/2013-10-26-transparentcrop.png"/>
          <p:cNvPicPr>
            <a:picLocks noGrp="1" noChangeAspect="1" noChangeArrowheads="1"/>
          </p:cNvPicPr>
          <p:nvPr>
            <p:ph type="pic" sz="quarter" idx="2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52357"/>
          <a:stretch/>
        </p:blipFill>
        <p:spPr bwMode="auto">
          <a:xfrm>
            <a:off x="1571626" y="5210572"/>
            <a:ext cx="2714625" cy="6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30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49" y="2133600"/>
            <a:ext cx="1238251" cy="657794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Men's Shelter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Volunteers of America's Men's Shelter for homeless men.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Volunteers of America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1556830" y="2133600"/>
            <a:ext cx="1238251" cy="657794"/>
          </a:xfrm>
        </p:spPr>
        <p:txBody>
          <a:bodyPr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Family Shelter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An emergency shelter for families located at Reno's Community Assistance Center.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3047999" y="2133600"/>
            <a:ext cx="1238251" cy="657794"/>
          </a:xfrm>
        </p:spPr>
        <p:txBody>
          <a:bodyPr rIns="0"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Affordable Housing for Seniors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Volunteers of America manages for seniors 62 and </a:t>
            </a:r>
            <a:r>
              <a:rPr lang="en-US" altLang="en-US" dirty="0" smtClean="0"/>
              <a:t>older.</a:t>
            </a:r>
            <a:endParaRPr lang="en-US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285749" y="3076006"/>
            <a:ext cx="1238251" cy="657794"/>
          </a:xfrm>
        </p:spPr>
        <p:txBody>
          <a:bodyPr/>
          <a:lstStyle/>
          <a:p>
            <a:pPr lvl="0"/>
            <a:r>
              <a:rPr lang="en-US" altLang="en-US" b="1" dirty="0"/>
              <a:t>Women's Shelter</a:t>
            </a:r>
            <a:endParaRPr lang="en-US" altLang="en-US" dirty="0"/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/>
              <a:t>The Volunteers of America Women's Shelter provides emergency shelter to homeless women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</p:nvPr>
        </p:nvSpPr>
        <p:spPr>
          <a:xfrm>
            <a:off x="1561289" y="3076006"/>
            <a:ext cx="2724961" cy="657794"/>
          </a:xfrm>
        </p:spPr>
        <p:txBody>
          <a:bodyPr rIns="0"/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Mental Health Support Services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/>
              <a:t>ReStart</a:t>
            </a:r>
            <a:r>
              <a:rPr lang="en-US" altLang="en-US" dirty="0"/>
              <a:t> is a Volunteers of America program offering clinical and non-clinical services for eligible individuals and families who are homeless or at risk of homelessness and have a mental </a:t>
            </a:r>
            <a:r>
              <a:rPr lang="en-US" altLang="en-US" dirty="0" smtClean="0"/>
              <a:t>illness</a:t>
            </a:r>
            <a:endParaRPr lang="en-US" alt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and Goals Discussion</a:t>
            </a:r>
          </a:p>
        </p:txBody>
      </p:sp>
      <p:pic>
        <p:nvPicPr>
          <p:cNvPr id="40" name="Picture Placeholder 39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6095"/>
          <a:stretch/>
        </p:blipFill>
        <p:spPr>
          <a:xfrm>
            <a:off x="285749" y="4130363"/>
            <a:ext cx="4000501" cy="28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5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Energizing Business Environment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285750" y="4693922"/>
            <a:ext cx="1695450" cy="2193810"/>
          </a:xfrm>
        </p:spPr>
        <p:txBody>
          <a:bodyPr/>
          <a:lstStyle/>
          <a:p>
            <a:r>
              <a:rPr lang="en-US" b="1" dirty="0" smtClean="0"/>
              <a:t>Fair Taxation Policies</a:t>
            </a:r>
          </a:p>
          <a:p>
            <a:r>
              <a:rPr lang="en-US" dirty="0" smtClean="0"/>
              <a:t>Properly serve those facing poverty with shared </a:t>
            </a:r>
            <a:r>
              <a:rPr lang="en-US" dirty="0"/>
              <a:t>r</a:t>
            </a:r>
            <a:r>
              <a:rPr lang="en-US" dirty="0" smtClean="0"/>
              <a:t>egional tax burden for shared regional challenges.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5750" y="2133600"/>
            <a:ext cx="1695450" cy="2194559"/>
          </a:xfrm>
        </p:spPr>
        <p:txBody>
          <a:bodyPr/>
          <a:lstStyle/>
          <a:p>
            <a:r>
              <a:rPr lang="en-US" b="1" dirty="0" smtClean="0"/>
              <a:t>Public Comfort</a:t>
            </a:r>
          </a:p>
          <a:p>
            <a:endParaRPr lang="en-US" dirty="0" smtClean="0"/>
          </a:p>
          <a:p>
            <a:r>
              <a:rPr lang="en-US" dirty="0" smtClean="0"/>
              <a:t>Secure public spaces that serve all our communities needs.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  <a:p>
            <a:r>
              <a:rPr lang="en-US" dirty="0"/>
              <a:t>__________________________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 Community</a:t>
            </a:r>
            <a:endParaRPr lang="en-US" dirty="0"/>
          </a:p>
        </p:txBody>
      </p:sp>
      <p:pic>
        <p:nvPicPr>
          <p:cNvPr id="15" name="Picture 2" descr="http://partners.visitrenotahoe.com/assets/527/photography-0155_copy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450" y="2257492"/>
            <a:ext cx="1828800" cy="1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kmsykescpa.com/~kmsykesc/images/tax-large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450" y="4800600"/>
            <a:ext cx="1828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3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9746</TotalTime>
  <Words>695</Words>
  <Application>Microsoft Office PowerPoint</Application>
  <PresentationFormat>Custom</PresentationFormat>
  <Paragraphs>270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East 4th Street Neighborhood Meeting</vt:lpstr>
      <vt:lpstr>East 4th Street Serves the Region</vt:lpstr>
      <vt:lpstr>Community Assistance Center</vt:lpstr>
      <vt:lpstr>Wells Overpass View</vt:lpstr>
      <vt:lpstr>Multiagency Facility + Solution Options</vt:lpstr>
      <vt:lpstr>Reno Initiative for Shelter and Equality</vt:lpstr>
      <vt:lpstr>Volunteers of America</vt:lpstr>
      <vt:lpstr>Energizing Business Environment</vt:lpstr>
      <vt:lpstr>Safe and Empowering Relationships</vt:lpstr>
      <vt:lpstr>Facilitation and Security</vt:lpstr>
      <vt:lpstr>Facilitation and Security</vt:lpstr>
      <vt:lpstr>Where do we go from here?</vt:lpstr>
      <vt:lpstr>Research Links</vt:lpstr>
      <vt:lpstr>Notes</vt:lpstr>
      <vt:lpstr>We are Good at Public Space </vt:lpstr>
    </vt:vector>
  </TitlesOfParts>
  <Company>Grubb Eliis Reno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Kolbet</dc:creator>
  <cp:lastModifiedBy>Jay Kolbet-Clausell</cp:lastModifiedBy>
  <cp:revision>218</cp:revision>
  <cp:lastPrinted>2015-05-26T00:21:19Z</cp:lastPrinted>
  <dcterms:created xsi:type="dcterms:W3CDTF">2013-12-06T00:27:23Z</dcterms:created>
  <dcterms:modified xsi:type="dcterms:W3CDTF">2015-05-28T00:23:54Z</dcterms:modified>
</cp:coreProperties>
</file>